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12192000" cy="16256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44" d="100"/>
          <a:sy n="44" d="100"/>
        </p:scale>
        <p:origin x="13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1972185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2448580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1783798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83893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4039087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31567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5937956"/>
            <a:ext cx="5157787"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5937956"/>
            <a:ext cx="5183188"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1264389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1805536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3668829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2672244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図を追加</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88D65FE-0AB3-4CC3-8FF1-224FBFFA7552}" type="datetimeFigureOut">
              <a:rPr kumimoji="1" lang="ja-JP" altLang="en-US" smtClean="0"/>
              <a:t>2026/7/12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2030327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288D65FE-0AB3-4CC3-8FF1-224FBFFA7552}" type="datetimeFigureOut">
              <a:rPr kumimoji="1" lang="ja-JP" altLang="en-US" smtClean="0"/>
              <a:t>2026/7/12</a:t>
            </a:fld>
            <a:endParaRPr kumimoji="1" lang="ja-JP" altLang="en-US"/>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DBC2D128-A7A0-4C6D-849C-5CD3163E2449}" type="slidenum">
              <a:rPr kumimoji="1" lang="ja-JP" altLang="en-US" smtClean="0"/>
              <a:t>‹#›</a:t>
            </a:fld>
            <a:endParaRPr kumimoji="1" lang="ja-JP" altLang="en-US"/>
          </a:p>
        </p:txBody>
      </p:sp>
    </p:spTree>
    <p:extLst>
      <p:ext uri="{BB962C8B-B14F-4D97-AF65-F5344CB8AC3E}">
        <p14:creationId xmlns:p14="http://schemas.microsoft.com/office/powerpoint/2010/main" val="21371856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central.co.jp/" TargetMode="Externa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52201" y="5634750"/>
            <a:ext cx="11601856" cy="9073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      程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2026</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年</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11</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月</a:t>
            </a:r>
            <a:r>
              <a:rPr lang="en-US" altLang="ja-JP" sz="2000" b="1" dirty="0">
                <a:latin typeface="HG丸ｺﾞｼｯｸM-PRO" panose="020F0600000000000000" pitchFamily="50" charset="-128"/>
                <a:ea typeface="HG丸ｺﾞｼｯｸM-PRO" panose="020F0600000000000000" pitchFamily="50" charset="-128"/>
              </a:rPr>
              <a:t>23</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月</a:t>
            </a:r>
            <a:r>
              <a:rPr lang="ja-JP" altLang="en-US" sz="2000" b="1" dirty="0">
                <a:latin typeface="HG丸ｺﾞｼｯｸM-PRO" panose="020F0600000000000000" pitchFamily="50" charset="-128"/>
                <a:ea typeface="HG丸ｺﾞｼｯｸM-PRO" panose="020F0600000000000000" pitchFamily="50" charset="-128"/>
              </a:rPr>
              <a:t>･祝</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●対　   象　　当スクール体育会員</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●会　　場　　</a:t>
            </a:r>
            <a:r>
              <a:rPr lang="ja-JP" altLang="en-US" sz="2000" b="1" dirty="0">
                <a:latin typeface="HG丸ｺﾞｼｯｸM-PRO" panose="020F0600000000000000" pitchFamily="50" charset="-128"/>
                <a:ea typeface="HG丸ｺﾞｼｯｸM-PRO" panose="020F0600000000000000" pitchFamily="50" charset="-128"/>
              </a:rPr>
              <a:t>利府町総合体育　</a:t>
            </a:r>
            <a:r>
              <a:rPr lang="en-US" altLang="ja-JP" sz="2000" b="1" dirty="0">
                <a:latin typeface="HG丸ｺﾞｼｯｸM-PRO" panose="020F0600000000000000" pitchFamily="50" charset="-128"/>
                <a:ea typeface="HG丸ｺﾞｼｯｸM-PRO" panose="020F0600000000000000" pitchFamily="50" charset="-128"/>
              </a:rPr>
              <a:t>(</a:t>
            </a:r>
            <a:r>
              <a:rPr lang="zh-TW" altLang="en-US" sz="2000" b="0" i="0" dirty="0">
                <a:solidFill>
                  <a:srgbClr val="1F1F1F"/>
                </a:solidFill>
                <a:effectLst/>
                <a:latin typeface="HG丸ｺﾞｼｯｸM-PRO" panose="020F0600000000000000" pitchFamily="50" charset="-128"/>
                <a:ea typeface="HG丸ｺﾞｼｯｸM-PRO" panose="020F0600000000000000" pitchFamily="50" charset="-128"/>
              </a:rPr>
              <a:t>〒</a:t>
            </a:r>
            <a:r>
              <a:rPr lang="en-US" altLang="zh-TW" sz="2000" b="0" i="0" dirty="0">
                <a:solidFill>
                  <a:srgbClr val="1F1F1F"/>
                </a:solidFill>
                <a:effectLst/>
                <a:latin typeface="HG丸ｺﾞｼｯｸM-PRO" panose="020F0600000000000000" pitchFamily="50" charset="-128"/>
                <a:ea typeface="HG丸ｺﾞｼｯｸM-PRO" panose="020F0600000000000000" pitchFamily="50" charset="-128"/>
              </a:rPr>
              <a:t>981-0131 </a:t>
            </a:r>
            <a:r>
              <a:rPr lang="zh-TW" altLang="en-US" sz="2000" b="0" i="0" dirty="0">
                <a:solidFill>
                  <a:srgbClr val="1F1F1F"/>
                </a:solidFill>
                <a:effectLst/>
                <a:latin typeface="HG丸ｺﾞｼｯｸM-PRO" panose="020F0600000000000000" pitchFamily="50" charset="-128"/>
                <a:ea typeface="HG丸ｺﾞｼｯｸM-PRO" panose="020F0600000000000000" pitchFamily="50" charset="-128"/>
              </a:rPr>
              <a:t>宮城県宮城郡利府町青山</a:t>
            </a:r>
            <a:r>
              <a:rPr lang="en-US" altLang="ja-JP" sz="2000" b="0" i="0" dirty="0">
                <a:solidFill>
                  <a:srgbClr val="1F1F1F"/>
                </a:solidFill>
                <a:effectLst/>
                <a:latin typeface="HG丸ｺﾞｼｯｸM-PRO" panose="020F0600000000000000" pitchFamily="50" charset="-128"/>
                <a:ea typeface="HG丸ｺﾞｼｯｸM-PRO" panose="020F0600000000000000" pitchFamily="50" charset="-128"/>
              </a:rPr>
              <a:t>1</a:t>
            </a:r>
            <a:r>
              <a:rPr lang="zh-TW" altLang="en-US" sz="2000" b="0" i="0" dirty="0">
                <a:solidFill>
                  <a:srgbClr val="1F1F1F"/>
                </a:solidFill>
                <a:effectLst/>
                <a:latin typeface="HG丸ｺﾞｼｯｸM-PRO" panose="020F0600000000000000" pitchFamily="50" charset="-128"/>
                <a:ea typeface="HG丸ｺﾞｼｯｸM-PRO" panose="020F0600000000000000" pitchFamily="50" charset="-128"/>
              </a:rPr>
              <a:t>丁目</a:t>
            </a:r>
            <a:r>
              <a:rPr lang="en-US" altLang="ja-JP" sz="2000" b="0" i="0" dirty="0">
                <a:solidFill>
                  <a:srgbClr val="1F1F1F"/>
                </a:solidFill>
                <a:effectLst/>
                <a:latin typeface="HG丸ｺﾞｼｯｸM-PRO" panose="020F0600000000000000" pitchFamily="50" charset="-128"/>
                <a:ea typeface="HG丸ｺﾞｼｯｸM-PRO" panose="020F0600000000000000" pitchFamily="50" charset="-128"/>
              </a:rPr>
              <a:t>57-2</a:t>
            </a:r>
            <a:r>
              <a:rPr lang="en-US" altLang="ja-JP" sz="2000" b="1" dirty="0">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●参 加 費　    おひとり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5,000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税込</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p>
          <a:p>
            <a:pPr algn="just" defTabSz="914400" eaLnBrk="0" fontAlgn="base" hangingPunct="0">
              <a:spcBef>
                <a:spcPct val="0"/>
              </a:spcBef>
              <a:spcAft>
                <a:spcPct val="0"/>
              </a:spcAf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料金に含まれるもの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大会参加料・施設</a:t>
            </a:r>
            <a:r>
              <a:rPr lang="ja-JP" altLang="en-US" sz="2000" b="1" dirty="0">
                <a:latin typeface="HG丸ｺﾞｼｯｸM-PRO" panose="020F0600000000000000" pitchFamily="50" charset="-128"/>
                <a:ea typeface="HG丸ｺﾞｼｯｸM-PRO" panose="020F0600000000000000" pitchFamily="50" charset="-128"/>
              </a:rPr>
              <a:t>利用料・運営費用）</a:t>
            </a:r>
            <a:endPar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●募集定員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120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名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最少催行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60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名</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●申込方法　　参加申込書に必要事項をご記入の上、クラブフロントまで参加費を添えて</a:t>
            </a:r>
            <a:endPar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lang="ja-JP" altLang="en-US" sz="2000" b="1" dirty="0">
                <a:latin typeface="HG丸ｺﾞｼｯｸM-PRO" panose="020F0600000000000000" pitchFamily="50" charset="-128"/>
                <a:ea typeface="HG丸ｺﾞｼｯｸM-PRO" panose="020F0600000000000000" pitchFamily="50" charset="-128"/>
              </a:rPr>
              <a:t>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お申込みください。</a:t>
            </a:r>
            <a:endParaRPr kumimoji="0" lang="ja-JP" altLang="en-US" sz="2000" b="1" i="0" u="sng"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●申込期間　　</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2026</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年</a:t>
            </a:r>
            <a:r>
              <a:rPr lang="en-US" altLang="ja-JP" sz="2000" b="1" u="sng" dirty="0">
                <a:solidFill>
                  <a:srgbClr val="FF0000"/>
                </a:solidFill>
                <a:latin typeface="HG丸ｺﾞｼｯｸM-PRO" panose="020F0600000000000000" pitchFamily="50" charset="-128"/>
                <a:ea typeface="HG丸ｺﾞｼｯｸM-PRO" panose="020F0600000000000000" pitchFamily="50" charset="-128"/>
              </a:rPr>
              <a:t>9</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月</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1</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日</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a:t>
            </a:r>
            <a:r>
              <a:rPr lang="ja-JP" altLang="en-US" sz="2000" b="1" u="sng" dirty="0">
                <a:solidFill>
                  <a:srgbClr val="FF0000"/>
                </a:solidFill>
                <a:latin typeface="HG丸ｺﾞｼｯｸM-PRO" panose="020F0600000000000000" pitchFamily="50" charset="-128"/>
                <a:ea typeface="HG丸ｺﾞｼｯｸM-PRO" panose="020F0600000000000000" pitchFamily="50" charset="-128"/>
              </a:rPr>
              <a:t>火</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2026</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年</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10</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月</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22</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日</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a:t>
            </a:r>
            <a:r>
              <a:rPr kumimoji="0" lang="ja-JP" altLang="en-US"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木</a:t>
            </a:r>
            <a:r>
              <a:rPr kumimoji="0" lang="en-US" altLang="ja-JP" sz="2000" b="1" i="0" u="sng"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申込み分まで</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●取　　消　　申込締切後</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lang="en-US" altLang="ja-JP" sz="2000" b="1" dirty="0">
                <a:latin typeface="HG丸ｺﾞｼｯｸM-PRO" panose="020F0600000000000000" pitchFamily="50" charset="-128"/>
                <a:ea typeface="HG丸ｺﾞｼｯｸM-PRO" panose="020F0600000000000000" pitchFamily="50" charset="-128"/>
              </a:rPr>
              <a:t>10/22</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以降のキャンセルはご返金できません。</a:t>
            </a:r>
            <a:endPar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lang="ja-JP" altLang="en-US" sz="2000" b="1" dirty="0">
                <a:latin typeface="HG丸ｺﾞｼｯｸM-PRO" panose="020F0600000000000000" pitchFamily="50" charset="-128"/>
                <a:ea typeface="HG丸ｺﾞｼｯｸM-PRO" panose="020F0600000000000000" pitchFamily="50" charset="-128"/>
              </a:rPr>
              <a:t>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あらかじめご了承ください。</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●ご 案 内　　 ・お車でお越しの際、指定の駐車所をご利用ください。</a:t>
            </a:r>
            <a:endPar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lang="ja-JP" altLang="en-US" sz="2000" b="1" dirty="0">
                <a:latin typeface="HG丸ｺﾞｼｯｸM-PRO" panose="020F0600000000000000" pitchFamily="50" charset="-128"/>
                <a:ea typeface="HG丸ｺﾞｼｯｸM-PRO" panose="020F0600000000000000" pitchFamily="50" charset="-128"/>
              </a:rPr>
              <a:t>                        </a:t>
            </a:r>
            <a:r>
              <a:rPr lang="en-US" altLang="ja-JP" sz="2000" b="1" dirty="0">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路上駐車はご遠慮願います。</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・写真、ビデオ撮影が可能です。</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・お早目にお帰りの際は、受付にてクラブ名とお名前をお話しください。</a:t>
            </a:r>
            <a:endPar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●スケジュール</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予定</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9</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時</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30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分</a:t>
            </a:r>
            <a:r>
              <a:rPr lang="ja-JP" altLang="en-US" sz="2000" b="1" dirty="0">
                <a:latin typeface="HG丸ｺﾞｼｯｸM-PRO" panose="020F0600000000000000" pitchFamily="50" charset="-128"/>
                <a:ea typeface="HG丸ｺﾞｼｯｸM-PRO" panose="020F0600000000000000" pitchFamily="50" charset="-128"/>
              </a:rPr>
              <a:t>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開場･受付開始（受付後ウォーミング</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UP</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が可能となります。）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10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時</a:t>
            </a:r>
            <a:r>
              <a:rPr lang="en-US" altLang="ja-JP" sz="2000" b="1" dirty="0">
                <a:latin typeface="HG丸ｺﾞｼｯｸM-PRO" panose="020F0600000000000000" pitchFamily="50" charset="-128"/>
                <a:ea typeface="HG丸ｺﾞｼｯｸM-PRO" panose="020F0600000000000000" pitchFamily="50" charset="-128"/>
              </a:rPr>
              <a:t>15</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分</a:t>
            </a:r>
            <a:r>
              <a:rPr lang="ja-JP" altLang="en-US" sz="2000" b="1" dirty="0">
                <a:latin typeface="HG丸ｺﾞｼｯｸM-PRO" panose="020F0600000000000000" pitchFamily="50" charset="-128"/>
                <a:ea typeface="HG丸ｺﾞｼｯｸM-PRO" panose="020F0600000000000000" pitchFamily="50" charset="-128"/>
              </a:rPr>
              <a:t>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開会式</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10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時</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30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分</a:t>
            </a:r>
            <a:r>
              <a:rPr lang="ja-JP" altLang="en-US" sz="2000" b="1" dirty="0">
                <a:latin typeface="HG丸ｺﾞｼｯｸM-PRO" panose="020F0600000000000000" pitchFamily="50" charset="-128"/>
                <a:ea typeface="HG丸ｺﾞｼｯｸM-PRO" panose="020F0600000000000000" pitchFamily="50" charset="-128"/>
              </a:rPr>
              <a:t>      </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幼児の部 競技開始</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11</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時</a:t>
            </a:r>
            <a:r>
              <a:rPr lang="en-US" altLang="ja-JP" sz="2000" b="1" dirty="0">
                <a:latin typeface="HG丸ｺﾞｼｯｸM-PRO" panose="020F0600000000000000" pitchFamily="50" charset="-128"/>
                <a:ea typeface="HG丸ｺﾞｼｯｸM-PRO" panose="020F0600000000000000" pitchFamily="50" charset="-128"/>
              </a:rPr>
              <a:t>00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分      児童の部 競技開始</a:t>
            </a:r>
            <a:endParaRPr lang="en-US" altLang="ja-JP" sz="2000" b="1" dirty="0">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lang="en-US" altLang="ja-JP" sz="2000" b="1" dirty="0">
                <a:latin typeface="HG丸ｺﾞｼｯｸM-PRO" panose="020F0600000000000000" pitchFamily="50" charset="-128"/>
                <a:ea typeface="HG丸ｺﾞｼｯｸM-PRO" panose="020F0600000000000000" pitchFamily="50" charset="-128"/>
              </a:rPr>
              <a:t>12</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時</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30</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分      </a:t>
            </a:r>
            <a:r>
              <a:rPr lang="ja-JP" altLang="en-US" sz="2000" b="1" dirty="0">
                <a:latin typeface="HG丸ｺﾞｼｯｸM-PRO" panose="020F0600000000000000" pitchFamily="50" charset="-128"/>
                <a:ea typeface="HG丸ｺﾞｼｯｸM-PRO" panose="020F0600000000000000" pitchFamily="50" charset="-128"/>
              </a:rPr>
              <a:t>閉会式・表彰式・写真撮影　</a:t>
            </a:r>
            <a:endPar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lang="ja-JP" altLang="en-US" sz="2000" b="1" dirty="0">
                <a:latin typeface="HG丸ｺﾞｼｯｸM-PRO" panose="020F0600000000000000" pitchFamily="50" charset="-128"/>
                <a:ea typeface="HG丸ｺﾞｼｯｸM-PRO" panose="020F0600000000000000" pitchFamily="50" charset="-128"/>
              </a:rPr>
              <a:t> </a:t>
            </a:r>
            <a:r>
              <a:rPr lang="en-US" altLang="ja-JP" sz="2000" b="1" dirty="0">
                <a:latin typeface="HG丸ｺﾞｼｯｸM-PRO" panose="020F0600000000000000" pitchFamily="50" charset="-128"/>
                <a:ea typeface="HG丸ｺﾞｼｯｸM-PRO" panose="020F0600000000000000" pitchFamily="50" charset="-128"/>
              </a:rPr>
              <a:t>13</a:t>
            </a:r>
            <a:r>
              <a:rPr lang="ja-JP" altLang="en-US" sz="2000" b="1" dirty="0">
                <a:latin typeface="HG丸ｺﾞｼｯｸM-PRO" panose="020F0600000000000000" pitchFamily="50" charset="-128"/>
                <a:ea typeface="HG丸ｺﾞｼｯｸM-PRO" panose="020F0600000000000000" pitchFamily="50" charset="-128"/>
              </a:rPr>
              <a:t>時</a:t>
            </a:r>
            <a:r>
              <a:rPr lang="en-US" altLang="ja-JP" sz="2000" b="1" dirty="0">
                <a:latin typeface="HG丸ｺﾞｼｯｸM-PRO" panose="020F0600000000000000" pitchFamily="50" charset="-128"/>
                <a:ea typeface="HG丸ｺﾞｼｯｸM-PRO" panose="020F0600000000000000" pitchFamily="50" charset="-128"/>
              </a:rPr>
              <a:t>00</a:t>
            </a:r>
            <a:r>
              <a:rPr lang="ja-JP" altLang="en-US" sz="2000" b="1" dirty="0">
                <a:latin typeface="HG丸ｺﾞｼｯｸM-PRO" panose="020F0600000000000000" pitchFamily="50" charset="-128"/>
                <a:ea typeface="HG丸ｺﾞｼｯｸM-PRO" panose="020F0600000000000000" pitchFamily="50" charset="-128"/>
              </a:rPr>
              <a:t>分　　体育館開放</a:t>
            </a:r>
            <a:endParaRPr lang="en-US" altLang="ja-JP" sz="2000" b="1" dirty="0">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lang="en-US" altLang="ja-JP" sz="2000" b="1" dirty="0">
                <a:latin typeface="HG丸ｺﾞｼｯｸM-PRO" panose="020F0600000000000000" pitchFamily="50" charset="-128"/>
                <a:ea typeface="HG丸ｺﾞｼｯｸM-PRO" panose="020F0600000000000000" pitchFamily="50" charset="-128"/>
              </a:rPr>
              <a:t>15</a:t>
            </a:r>
            <a:r>
              <a:rPr lang="ja-JP" altLang="en-US" sz="2000" b="1" dirty="0">
                <a:latin typeface="HG丸ｺﾞｼｯｸM-PRO" panose="020F0600000000000000" pitchFamily="50" charset="-128"/>
                <a:ea typeface="HG丸ｺﾞｼｯｸM-PRO" panose="020F0600000000000000" pitchFamily="50" charset="-128"/>
              </a:rPr>
              <a:t>時</a:t>
            </a:r>
            <a:r>
              <a:rPr lang="en-US" altLang="ja-JP" sz="2000" b="1" dirty="0">
                <a:latin typeface="HG丸ｺﾞｼｯｸM-PRO" panose="020F0600000000000000" pitchFamily="50" charset="-128"/>
                <a:ea typeface="HG丸ｺﾞｼｯｸM-PRO" panose="020F0600000000000000" pitchFamily="50" charset="-128"/>
              </a:rPr>
              <a:t>00</a:t>
            </a:r>
            <a:r>
              <a:rPr lang="ja-JP" altLang="en-US" sz="2000" b="1" dirty="0">
                <a:latin typeface="HG丸ｺﾞｼｯｸM-PRO" panose="020F0600000000000000" pitchFamily="50" charset="-128"/>
                <a:ea typeface="HG丸ｺﾞｼｯｸM-PRO" panose="020F0600000000000000" pitchFamily="50" charset="-128"/>
              </a:rPr>
              <a:t>分</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退館            </a:t>
            </a:r>
            <a:endPar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lang="ja-JP" altLang="en-US" sz="2000" b="1" dirty="0">
                <a:latin typeface="HG丸ｺﾞｼｯｸM-PRO" panose="020F0600000000000000" pitchFamily="50" charset="-128"/>
                <a:ea typeface="HG丸ｺﾞｼｯｸM-PRO" panose="020F0600000000000000" pitchFamily="50" charset="-128"/>
              </a:rPr>
              <a:t>　</a:t>
            </a:r>
            <a:endPar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●表　　彰　　幼児の部、児童の部に分かれて審査致します。</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各種目</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1</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kumimoji="0" lang="en-US" altLang="ja-JP"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位まで表彰されます。</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得点とは別に、美しい演技をされた選手</a:t>
            </a:r>
            <a:r>
              <a:rPr lang="ja-JP" altLang="en-US" sz="2000" b="1" dirty="0">
                <a:latin typeface="HG丸ｺﾞｼｯｸM-PRO" panose="020F0600000000000000" pitchFamily="50" charset="-128"/>
                <a:ea typeface="HG丸ｺﾞｼｯｸM-PRO" panose="020F0600000000000000" pitchFamily="50" charset="-128"/>
              </a:rPr>
              <a:t>へ</a:t>
            </a: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「ジムナスト賞」を差し上げます。</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ご不明な点は担当コーチまでお問い合わせください。</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9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ja-JP" sz="1900" b="0" i="0" u="none" strike="noStrike" cap="none" normalizeH="0" baseline="0" noProof="1">
                <a:ln>
                  <a:noFill/>
                </a:ln>
                <a:solidFill>
                  <a:schemeClr val="tx1"/>
                </a:solidFill>
                <a:effectLst/>
                <a:latin typeface="游明朝" panose="02020400000000000000" pitchFamily="18" charset="-128"/>
                <a:ea typeface="游明朝" panose="02020400000000000000" pitchFamily="18" charset="-128"/>
              </a:rPr>
              <a:t>　　　　　　　　　　　　　　　　　　　　　　　　　　　　　　　　　　　　　　　　</a:t>
            </a:r>
            <a:endParaRPr kumimoji="0" lang="ja-JP" altLang="ja-JP" sz="1900" b="0" i="0" u="none" strike="noStrike" cap="none" normalizeH="0" baseline="0" noProof="1">
              <a:ln>
                <a:noFill/>
              </a:ln>
              <a:solidFill>
                <a:schemeClr val="tx1"/>
              </a:solidFill>
              <a:effectLst/>
              <a:latin typeface="Times New Roman" panose="02020603050405020304" pitchFamily="18" charset="0"/>
              <a:ea typeface="游明朝" panose="02020400000000000000" pitchFamily="18" charset="-128"/>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ja-JP" sz="1700" b="0" i="0" u="none" strike="noStrike" cap="none" normalizeH="0" baseline="0" noProof="1">
                <a:ln>
                  <a:noFill/>
                </a:ln>
                <a:solidFill>
                  <a:schemeClr val="tx1"/>
                </a:solidFill>
                <a:effectLst/>
                <a:latin typeface="游明朝" panose="02020400000000000000" pitchFamily="18" charset="-128"/>
                <a:ea typeface="游明朝" panose="02020400000000000000" pitchFamily="18" charset="-128"/>
              </a:rPr>
              <a:t>　　　　　　　　　　　　　　　　　　　　　　　　　　　　　　　　　　　　　　　　　　　　　　　　</a:t>
            </a:r>
            <a:r>
              <a:rPr kumimoji="0" lang="ja-JP" altLang="ja-JP" sz="1600" b="0" i="0" u="none" strike="noStrike" cap="none" normalizeH="0" baseline="0" noProof="1">
                <a:ln>
                  <a:noFill/>
                </a:ln>
                <a:solidFill>
                  <a:schemeClr val="tx1"/>
                </a:solidFill>
                <a:effectLst/>
                <a:latin typeface="游明朝" panose="02020400000000000000" pitchFamily="18" charset="-128"/>
                <a:ea typeface="游明朝" panose="02020400000000000000" pitchFamily="18" charset="-128"/>
              </a:rPr>
              <a:t>　　　　　　　　　　　　　　　　　　　　　　　　　　　　　　　　　　　　　　　　　　　　　　　　　　　　　　</a:t>
            </a:r>
            <a:endParaRPr kumimoji="0" lang="ja-JP" altLang="ja-JP" sz="1600" b="0" i="0" u="none" strike="noStrike" cap="none" normalizeH="0" baseline="0" dirty="0">
              <a:ln>
                <a:noFill/>
              </a:ln>
              <a:solidFill>
                <a:schemeClr val="tx1"/>
              </a:solidFill>
              <a:effectLst/>
              <a:latin typeface="Arial" panose="020B0604020202020204" pitchFamily="34" charset="0"/>
            </a:endParaRPr>
          </a:p>
        </p:txBody>
      </p:sp>
      <p:sp>
        <p:nvSpPr>
          <p:cNvPr id="6" name="正方形/長方形 5"/>
          <p:cNvSpPr/>
          <p:nvPr/>
        </p:nvSpPr>
        <p:spPr>
          <a:xfrm>
            <a:off x="497840" y="14736086"/>
            <a:ext cx="11196320" cy="1754326"/>
          </a:xfrm>
          <a:prstGeom prst="rect">
            <a:avLst/>
          </a:prstGeom>
        </p:spPr>
        <p:txBody>
          <a:bodyPr wrap="square">
            <a:spAutoFit/>
          </a:bodyPr>
          <a:lstStyle/>
          <a:p>
            <a:r>
              <a:rPr lang="ja-JP" altLang="en-US" sz="1200" dirty="0">
                <a:solidFill>
                  <a:srgbClr val="333333"/>
                </a:solidFill>
                <a:latin typeface="Times New Roman" panose="02020603050405020304" pitchFamily="18" charset="0"/>
              </a:rPr>
              <a:t>個人情報の取扱いについて　</a:t>
            </a:r>
            <a:r>
              <a:rPr lang="en-US" altLang="ja-JP" sz="1200" dirty="0">
                <a:solidFill>
                  <a:srgbClr val="333333"/>
                </a:solidFill>
                <a:latin typeface="Times New Roman" panose="02020603050405020304" pitchFamily="18" charset="0"/>
              </a:rPr>
              <a:t>※</a:t>
            </a:r>
            <a:r>
              <a:rPr lang="ja-JP" altLang="en-US" sz="1200" dirty="0">
                <a:solidFill>
                  <a:srgbClr val="333333"/>
                </a:solidFill>
                <a:latin typeface="Times New Roman" panose="02020603050405020304" pitchFamily="18" charset="0"/>
              </a:rPr>
              <a:t>個人情報の取得内容をよくお読みの上、お申込み下さい。</a:t>
            </a:r>
            <a:br>
              <a:rPr lang="ja-JP" altLang="en-US" sz="1200" dirty="0">
                <a:solidFill>
                  <a:srgbClr val="333333"/>
                </a:solidFill>
                <a:latin typeface="Times New Roman" panose="02020603050405020304" pitchFamily="18" charset="0"/>
              </a:rPr>
            </a:br>
            <a:endParaRPr lang="ja-JP" altLang="en-US" sz="1200" dirty="0">
              <a:solidFill>
                <a:srgbClr val="333333"/>
              </a:solidFill>
              <a:latin typeface="Times New Roman" panose="02020603050405020304" pitchFamily="18" charset="0"/>
            </a:endParaRPr>
          </a:p>
          <a:p>
            <a:pPr>
              <a:buFont typeface="+mj-lt"/>
              <a:buAutoNum type="arabicPeriod"/>
            </a:pPr>
            <a:r>
              <a:rPr lang="ja-JP" altLang="en-US" sz="1200" dirty="0">
                <a:solidFill>
                  <a:srgbClr val="333333"/>
                </a:solidFill>
                <a:latin typeface="Times New Roman" panose="02020603050405020304" pitchFamily="18" charset="0"/>
                <a:ea typeface="メイリオ" panose="020B0604030504040204" pitchFamily="50" charset="-128"/>
              </a:rPr>
              <a:t>旅行申込みの際にご提出いただいた個人情報について、お客様との連絡や運送・宿泊、観光・行程に含まれるサービス手配のために利用させていただくほか、お申込みいただいた必要な範囲において当該機関に提供いたします。</a:t>
            </a:r>
          </a:p>
          <a:p>
            <a:pPr>
              <a:buFont typeface="+mj-lt"/>
              <a:buAutoNum type="arabicPeriod"/>
            </a:pPr>
            <a:r>
              <a:rPr lang="ja-JP" altLang="en-US" sz="1200" dirty="0">
                <a:solidFill>
                  <a:srgbClr val="333333"/>
                </a:solidFill>
                <a:latin typeface="Times New Roman" panose="02020603050405020304" pitchFamily="18" charset="0"/>
                <a:ea typeface="メイリオ" panose="020B0604030504040204" pitchFamily="50" charset="-128"/>
              </a:rPr>
              <a:t>当社が取り扱う商品、撮影写真、サービス等に関する情報をお客様に提供させていただくことがあります。</a:t>
            </a:r>
          </a:p>
          <a:p>
            <a:pPr>
              <a:buFont typeface="+mj-lt"/>
              <a:buAutoNum type="arabicPeriod"/>
            </a:pPr>
            <a:r>
              <a:rPr lang="ja-JP" altLang="en-US" sz="1200" dirty="0">
                <a:solidFill>
                  <a:srgbClr val="333333"/>
                </a:solidFill>
                <a:latin typeface="Times New Roman" panose="02020603050405020304" pitchFamily="18" charset="0"/>
                <a:ea typeface="メイリオ" panose="020B0604030504040204" pitchFamily="50" charset="-128"/>
              </a:rPr>
              <a:t>本旅行における、映像・写真・記事・記録等のテレビ・新聞・雑誌・インターネット等への掲載権は主催者に属します。</a:t>
            </a:r>
          </a:p>
          <a:p>
            <a:pPr>
              <a:buFont typeface="+mj-lt"/>
              <a:buAutoNum type="arabicPeriod"/>
            </a:pPr>
            <a:r>
              <a:rPr lang="ja-JP" altLang="en-US" sz="1200" dirty="0">
                <a:solidFill>
                  <a:srgbClr val="333333"/>
                </a:solidFill>
                <a:latin typeface="Times New Roman" panose="02020603050405020304" pitchFamily="18" charset="0"/>
                <a:ea typeface="メイリオ" panose="020B0604030504040204" pitchFamily="50" charset="-128"/>
              </a:rPr>
              <a:t>当社の個人情報の取扱いに関する方針につきましては、当社の店舗またはホームページ（</a:t>
            </a:r>
            <a:r>
              <a:rPr lang="en-US" altLang="ja-JP" sz="1200" dirty="0">
                <a:solidFill>
                  <a:srgbClr val="3399FF"/>
                </a:solidFill>
                <a:latin typeface="Times New Roman" panose="02020603050405020304" pitchFamily="18" charset="0"/>
                <a:ea typeface="メイリオ" panose="020B0604030504040204" pitchFamily="50" charset="-128"/>
                <a:hlinkClick r:id="rId2"/>
              </a:rPr>
              <a:t>http://www.central.co.jp/</a:t>
            </a:r>
            <a:r>
              <a:rPr lang="ja-JP" altLang="en-US" sz="1200" dirty="0">
                <a:solidFill>
                  <a:srgbClr val="333333"/>
                </a:solidFill>
                <a:latin typeface="Times New Roman" panose="02020603050405020304" pitchFamily="18" charset="0"/>
                <a:ea typeface="メイリオ" panose="020B0604030504040204" pitchFamily="50" charset="-128"/>
              </a:rPr>
              <a:t>）でご確認ください。</a:t>
            </a:r>
          </a:p>
          <a:p>
            <a:br>
              <a:rPr lang="ja-JP" altLang="en-US" sz="1200" dirty="0"/>
            </a:br>
            <a:endParaRPr lang="ja-JP" altLang="en-US" sz="1200" dirty="0"/>
          </a:p>
        </p:txBody>
      </p:sp>
      <p:sp>
        <p:nvSpPr>
          <p:cNvPr id="3" name="Rectangle 2"/>
          <p:cNvSpPr>
            <a:spLocks noChangeArrowheads="1"/>
          </p:cNvSpPr>
          <p:nvPr/>
        </p:nvSpPr>
        <p:spPr bwMode="auto">
          <a:xfrm>
            <a:off x="-15560" y="245428"/>
            <a:ext cx="12207560" cy="5355093"/>
          </a:xfrm>
          <a:prstGeom prst="rect">
            <a:avLst/>
          </a:prstGeom>
          <a:gradFill rotWithShape="1">
            <a:gsLst>
              <a:gs pos="0">
                <a:srgbClr val="00B0F0"/>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algn="ctr"/>
            <a:r>
              <a:rPr kumimoji="1" lang="en-US" altLang="ja-JP" sz="36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Centralsports</a:t>
            </a:r>
            <a:r>
              <a:rPr kumimoji="1" lang="ja-JP"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kumimoji="1" lang="en-US" altLang="ja-JP"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gymnastics</a:t>
            </a:r>
            <a:r>
              <a:rPr kumimoji="1" lang="ja-JP"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endParaRPr kumimoji="1" lang="en-US" altLang="ja-JP"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endParaRPr>
          </a:p>
          <a:p>
            <a:pPr algn="ctr"/>
            <a:r>
              <a:rPr kumimoji="1" lang="ja-JP"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第</a:t>
            </a:r>
            <a:r>
              <a:rPr kumimoji="1" lang="en-US" altLang="ja-JP"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7</a:t>
            </a:r>
            <a:r>
              <a:rPr kumimoji="1" lang="ja-JP" alt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回</a:t>
            </a:r>
            <a:endParaRPr kumimoji="1" lang="en-US" altLang="ja-JP"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endParaRPr>
          </a:p>
          <a:p>
            <a:endParaRPr lang="ja-JP" altLang="en-U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970" y="2336800"/>
            <a:ext cx="7810180" cy="3023658"/>
          </a:xfrm>
          <a:prstGeom prst="rect">
            <a:avLst/>
          </a:prstGeom>
          <a:ln>
            <a:noFill/>
          </a:ln>
          <a:effectLst>
            <a:softEdge rad="112500"/>
          </a:effectLst>
        </p:spPr>
      </p:pic>
      <p:pic>
        <p:nvPicPr>
          <p:cNvPr id="1029" name="Picture 5" descr="体育（ラルちゃん）"/>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4861" y="2621280"/>
            <a:ext cx="1807735" cy="2739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体育(センちゃん)"/>
          <p:cNvPicPr>
            <a:picLocks noChangeAspect="1" noChangeArrowheads="1"/>
          </p:cNvPicPr>
          <p:nvPr/>
        </p:nvPicPr>
        <p:blipFill>
          <a:blip r:embed="rId5"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10123524" y="2801265"/>
            <a:ext cx="1562856" cy="25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12"/>
          <p:cNvSpPr txBox="1"/>
          <p:nvPr/>
        </p:nvSpPr>
        <p:spPr>
          <a:xfrm>
            <a:off x="-937358" y="2695037"/>
            <a:ext cx="14427967" cy="2833485"/>
          </a:xfrm>
          <a:prstGeom prst="rect">
            <a:avLst/>
          </a:prstGeom>
          <a:noFill/>
        </p:spPr>
        <p:txBody>
          <a:bodyPr wrap="square" rtlCol="0">
            <a:prstTxWarp prst="textArchUp">
              <a:avLst/>
            </a:prstTxWarp>
            <a:spAutoFit/>
          </a:bodyPr>
          <a:lstStyle/>
          <a:p>
            <a:pPr algn="ctr"/>
            <a:r>
              <a:rPr kumimoji="1" lang="ja-JP" altLang="en-US"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S創英角ｺﾞｼｯｸUB" panose="020B0900000000000000" pitchFamily="50" charset="-128"/>
                <a:ea typeface="HGS創英角ｺﾞｼｯｸUB" panose="020B0900000000000000" pitchFamily="50" charset="-128"/>
              </a:rPr>
              <a:t>ジムナストカップ</a:t>
            </a:r>
            <a:r>
              <a:rPr kumimoji="1" lang="en-US" altLang="ja-JP"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S創英角ｺﾞｼｯｸUB" panose="020B0900000000000000" pitchFamily="50" charset="-128"/>
                <a:ea typeface="HGS創英角ｺﾞｼｯｸUB" panose="020B0900000000000000" pitchFamily="50" charset="-128"/>
              </a:rPr>
              <a:t>in</a:t>
            </a:r>
            <a:r>
              <a:rPr kumimoji="1" lang="ja-JP" altLang="en-US"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S創英角ｺﾞｼｯｸUB" panose="020B0900000000000000" pitchFamily="50" charset="-128"/>
                <a:ea typeface="HGS創英角ｺﾞｼｯｸUB" panose="020B0900000000000000" pitchFamily="50" charset="-128"/>
              </a:rPr>
              <a:t>仙台</a:t>
            </a:r>
            <a:endParaRPr kumimoji="1" lang="en-US" altLang="ja-JP"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S創英角ｺﾞｼｯｸUB" panose="020B0900000000000000" pitchFamily="50" charset="-128"/>
              <a:ea typeface="HGS創英角ｺﾞｼｯｸUB" panose="020B0900000000000000" pitchFamily="50" charset="-128"/>
            </a:endParaRPr>
          </a:p>
          <a:p>
            <a:pPr algn="ctr"/>
            <a:endParaRPr kumimoji="1" lang="en-US" altLang="ja-JP" sz="4000" b="1" dirty="0">
              <a:ln w="9525">
                <a:solidFill>
                  <a:schemeClr val="bg1"/>
                </a:solidFill>
                <a:prstDash val="solid"/>
              </a:ln>
              <a:effectLst>
                <a:outerShdw blurRad="12700" dist="38100" dir="2700000" algn="tl" rotWithShape="0">
                  <a:schemeClr val="bg1">
                    <a:lumMod val="50000"/>
                  </a:schemeClr>
                </a:outerShdw>
              </a:effectLst>
              <a:latin typeface="Algerian" panose="04020705040A02060702" pitchFamily="82" charset="0"/>
            </a:endParaRPr>
          </a:p>
        </p:txBody>
      </p:sp>
      <p:sp>
        <p:nvSpPr>
          <p:cNvPr id="15" name="減算 14"/>
          <p:cNvSpPr/>
          <p:nvPr/>
        </p:nvSpPr>
        <p:spPr>
          <a:xfrm>
            <a:off x="-2438400" y="5360458"/>
            <a:ext cx="17007840" cy="430236"/>
          </a:xfrm>
          <a:prstGeom prst="mathMinus">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2698455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TotalTime>
  <Words>495</Words>
  <Application>Microsoft Office PowerPoint</Application>
  <PresentationFormat>ユーザー設定</PresentationFormat>
  <Paragraphs>41</Paragraphs>
  <Slides>1</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HGS創英角ｺﾞｼｯｸUB</vt:lpstr>
      <vt:lpstr>HG丸ｺﾞｼｯｸM-PRO</vt:lpstr>
      <vt:lpstr>游明朝</vt:lpstr>
      <vt:lpstr>Algerian</vt:lpstr>
      <vt:lpstr>Arial</vt:lpstr>
      <vt:lpstr>Calibri</vt:lpstr>
      <vt:lpstr>Calibri Light</vt:lpstr>
      <vt:lpstr>Times New Roman</vt:lpstr>
      <vt:lpstr>Office テーマ</vt:lpstr>
      <vt:lpstr>PowerPoint プレゼンテーション</vt:lpstr>
    </vt:vector>
  </TitlesOfParts>
  <Company>セントラルスポーツ株式会社</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南小泉</dc:creator>
  <cp:lastModifiedBy>南小泉</cp:lastModifiedBy>
  <cp:revision>24</cp:revision>
  <cp:lastPrinted>2026-06-19T07:23:37Z</cp:lastPrinted>
  <dcterms:created xsi:type="dcterms:W3CDTF">2025-09-17T00:45:50Z</dcterms:created>
  <dcterms:modified xsi:type="dcterms:W3CDTF">2026-07-12T09:34:47Z</dcterms:modified>
</cp:coreProperties>
</file>